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</p:sldIdLst>
  <p:sldSz cx="7559675" cy="10691813"/>
  <p:notesSz cx="7031038" cy="101631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16C5B"/>
    <a:srgbClr val="852F3B"/>
    <a:srgbClr val="FFF5D9"/>
    <a:srgbClr val="BEE6FA"/>
    <a:srgbClr val="1F1F70"/>
    <a:srgbClr val="C91730"/>
    <a:srgbClr val="531D25"/>
    <a:srgbClr val="D1A44B"/>
    <a:srgbClr val="F6A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15" autoAdjust="0"/>
  </p:normalViewPr>
  <p:slideViewPr>
    <p:cSldViewPr snapToGrid="0">
      <p:cViewPr varScale="1">
        <p:scale>
          <a:sx n="46" d="100"/>
          <a:sy n="46" d="100"/>
        </p:scale>
        <p:origin x="23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98304"/>
            <a:ext cx="7559868" cy="20884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rgbClr val="852F3B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103823" y="373055"/>
            <a:ext cx="3517900" cy="127000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8" name="Picture 4" descr="フリーイラスト 紅葉したもみじの葉の飾り枠">
            <a:extLst>
              <a:ext uri="{FF2B5EF4-FFF2-40B4-BE49-F238E27FC236}">
                <a16:creationId xmlns:a16="http://schemas.microsoft.com/office/drawing/2014/main" xmlns="" id="{7F21E2EB-5DE2-40D0-B2FF-45A3180FC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2"/>
          <a:stretch/>
        </p:blipFill>
        <p:spPr bwMode="auto">
          <a:xfrm>
            <a:off x="-69640" y="-178665"/>
            <a:ext cx="7559675" cy="10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9C73C357-BF7C-4705-A5A8-B919D1F150B6}"/>
              </a:ext>
            </a:extLst>
          </p:cNvPr>
          <p:cNvSpPr txBox="1"/>
          <p:nvPr/>
        </p:nvSpPr>
        <p:spPr>
          <a:xfrm>
            <a:off x="-1" y="2614401"/>
            <a:ext cx="755967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ja-JP" altLang="en-US" sz="4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のご案内</a:t>
            </a:r>
            <a:endParaRPr kumimoji="1" lang="ja-JP" altLang="en-US" sz="4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xmlns="" id="{D916C146-9FCB-494B-8BD6-6C1857EBA0F6}"/>
              </a:ext>
            </a:extLst>
          </p:cNvPr>
          <p:cNvSpPr txBox="1"/>
          <p:nvPr/>
        </p:nvSpPr>
        <p:spPr>
          <a:xfrm>
            <a:off x="3956569" y="819377"/>
            <a:ext cx="346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埼玉県青年部会連絡協議会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r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大同生命保険株式会社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xmlns="" id="{987A760A-6877-492E-BF86-ACA4AEDD3949}"/>
              </a:ext>
            </a:extLst>
          </p:cNvPr>
          <p:cNvSpPr txBox="1"/>
          <p:nvPr/>
        </p:nvSpPr>
        <p:spPr>
          <a:xfrm>
            <a:off x="-9319" y="4025556"/>
            <a:ext cx="3468615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キャンペーン内容</a:t>
            </a:r>
          </a:p>
        </p:txBody>
      </p:sp>
      <p:sp>
        <p:nvSpPr>
          <p:cNvPr id="313" name="テキスト ボックス 312">
            <a:extLst>
              <a:ext uri="{FF2B5EF4-FFF2-40B4-BE49-F238E27FC236}">
                <a16:creationId xmlns:a16="http://schemas.microsoft.com/office/drawing/2014/main" xmlns="" id="{6AA080F8-BC18-4702-858A-5398BDDACA65}"/>
              </a:ext>
            </a:extLst>
          </p:cNvPr>
          <p:cNvSpPr txBox="1"/>
          <p:nvPr/>
        </p:nvSpPr>
        <p:spPr>
          <a:xfrm>
            <a:off x="-5811" y="4551125"/>
            <a:ext cx="645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ja-JP" altLang="en-US" sz="20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チーム</a:t>
            </a:r>
            <a:r>
              <a:rPr kumimoji="1"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でエントリーいただき、チームの</a:t>
            </a:r>
            <a:endParaRPr kumimoji="1"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ja-JP" altLang="en-US" sz="20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１日</a:t>
            </a:r>
            <a:r>
              <a:rPr lang="ja-JP" altLang="en-US" sz="20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平均歩数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をもとに表彰を行います。</a:t>
            </a:r>
            <a:endParaRPr kumimoji="1"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6AA080F8-BC18-4702-858A-5398BDDACA65}"/>
              </a:ext>
            </a:extLst>
          </p:cNvPr>
          <p:cNvSpPr txBox="1"/>
          <p:nvPr/>
        </p:nvSpPr>
        <p:spPr>
          <a:xfrm>
            <a:off x="103822" y="7996870"/>
            <a:ext cx="481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・１チームは５人以上となります。</a:t>
            </a: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（青年部会から複数チームの参加ができます）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998992" y="9301655"/>
            <a:ext cx="2265365" cy="1394279"/>
            <a:chOff x="5091604" y="9186930"/>
            <a:chExt cx="2445070" cy="1504883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1252" y="9186930"/>
              <a:ext cx="2145422" cy="1504883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5091604" y="9869209"/>
              <a:ext cx="588579" cy="231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6AA080F8-BC18-4702-858A-5398BDDACA65}"/>
              </a:ext>
            </a:extLst>
          </p:cNvPr>
          <p:cNvSpPr txBox="1"/>
          <p:nvPr/>
        </p:nvSpPr>
        <p:spPr>
          <a:xfrm>
            <a:off x="103821" y="7068850"/>
            <a:ext cx="7160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・ＫＥＮＣＯ ＳＵＰＰＯＲＴ ＰＲＯＧＲＡＭへの登録、スマホからの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エントリーが必要となります。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r>
              <a:rPr lang="en-US" altLang="ja-JP" sz="1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登録・エントリー方法は裏面をご確認ください。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xmlns="" id="{87E73B70-3968-4BD9-85BB-5073FBE9EB3D}"/>
              </a:ext>
            </a:extLst>
          </p:cNvPr>
          <p:cNvSpPr/>
          <p:nvPr/>
        </p:nvSpPr>
        <p:spPr>
          <a:xfrm>
            <a:off x="4737253" y="8263023"/>
            <a:ext cx="2682095" cy="8769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6107D727-D268-4CD8-8715-68F2E2DDC618}"/>
              </a:ext>
            </a:extLst>
          </p:cNvPr>
          <p:cNvSpPr txBox="1"/>
          <p:nvPr/>
        </p:nvSpPr>
        <p:spPr>
          <a:xfrm>
            <a:off x="4937639" y="8465266"/>
            <a:ext cx="245225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頑張る</a:t>
            </a:r>
            <a:r>
              <a:rPr kumimoji="1" lang="ja-JP" altLang="en-US" sz="20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だ</a:t>
            </a:r>
            <a:r>
              <a:rPr lang="ja-JP" altLang="en-US" sz="2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ワン！</a:t>
            </a:r>
            <a:endParaRPr kumimoji="1" lang="ja-JP" altLang="en-US" sz="20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二等辺三角形 5"/>
          <p:cNvSpPr/>
          <p:nvPr/>
        </p:nvSpPr>
        <p:spPr>
          <a:xfrm rot="4421957">
            <a:off x="5550899" y="8905536"/>
            <a:ext cx="409904" cy="46884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987A760A-6877-492E-BF86-ACA4AEDD3949}"/>
              </a:ext>
            </a:extLst>
          </p:cNvPr>
          <p:cNvSpPr txBox="1"/>
          <p:nvPr/>
        </p:nvSpPr>
        <p:spPr>
          <a:xfrm>
            <a:off x="-9320" y="6455716"/>
            <a:ext cx="3468615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参加方法</a:t>
            </a:r>
            <a:endParaRPr kumimoji="1" lang="ja-JP" altLang="en-US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987A760A-6877-492E-BF86-ACA4AEDD3949}"/>
              </a:ext>
            </a:extLst>
          </p:cNvPr>
          <p:cNvSpPr txBox="1"/>
          <p:nvPr/>
        </p:nvSpPr>
        <p:spPr>
          <a:xfrm>
            <a:off x="-9320" y="8836491"/>
            <a:ext cx="3464375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キャンペーン期間</a:t>
            </a:r>
            <a:endParaRPr kumimoji="1" lang="ja-JP" altLang="en-US" sz="2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6AA080F8-BC18-4702-858A-5398BDDACA65}"/>
              </a:ext>
            </a:extLst>
          </p:cNvPr>
          <p:cNvSpPr txBox="1"/>
          <p:nvPr/>
        </p:nvSpPr>
        <p:spPr>
          <a:xfrm>
            <a:off x="103822" y="9298156"/>
            <a:ext cx="5878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a typeface="BIZ UDゴシック" panose="020B0400000000000000" pitchFamily="49" charset="-128"/>
              </a:rPr>
              <a:t>2021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en-US" altLang="ja-JP" sz="4800" b="1" dirty="0">
                <a:solidFill>
                  <a:srgbClr val="FF0000"/>
                </a:solidFill>
                <a:ea typeface="BIZ UDゴシック" panose="020B0400000000000000" pitchFamily="49" charset="-128"/>
              </a:rPr>
              <a:t>10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en-US" altLang="ja-JP" sz="4800" b="1" dirty="0">
                <a:solidFill>
                  <a:srgbClr val="FF0000"/>
                </a:solidFill>
                <a:ea typeface="BIZ UDゴシック" panose="020B0400000000000000" pitchFamily="49" charset="-128"/>
              </a:rPr>
              <a:t>4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4800" b="1" dirty="0">
                <a:solidFill>
                  <a:srgbClr val="FF0000"/>
                </a:solidFill>
                <a:ea typeface="BIZ UDゴシック" panose="020B0400000000000000" pitchFamily="49" charset="-128"/>
              </a:rPr>
              <a:t>31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KSP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登録、エントリー開始　：</a:t>
            </a:r>
            <a:r>
              <a:rPr lang="en-US" altLang="ja-JP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en-US" altLang="ja-JP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より</a:t>
            </a:r>
          </a:p>
        </p:txBody>
      </p:sp>
      <p:sp>
        <p:nvSpPr>
          <p:cNvPr id="11" name="フローチャート: 代替処理 10"/>
          <p:cNvSpPr/>
          <p:nvPr/>
        </p:nvSpPr>
        <p:spPr>
          <a:xfrm>
            <a:off x="226292" y="1349537"/>
            <a:ext cx="1419241" cy="531454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第１回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01965" y="1816948"/>
            <a:ext cx="6955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ウォーキングキャンペーン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D916C146-9FCB-494B-8BD6-6C1857EBA0F6}"/>
              </a:ext>
            </a:extLst>
          </p:cNvPr>
          <p:cNvSpPr txBox="1"/>
          <p:nvPr/>
        </p:nvSpPr>
        <p:spPr>
          <a:xfrm>
            <a:off x="21475" y="733271"/>
            <a:ext cx="419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青年部会員のみなさまへ</a:t>
            </a:r>
          </a:p>
        </p:txBody>
      </p:sp>
      <p:pic>
        <p:nvPicPr>
          <p:cNvPr id="7" name="図プレースホルダー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t="8295" r="33200"/>
          <a:stretch/>
        </p:blipFill>
        <p:spPr>
          <a:xfrm>
            <a:off x="4737253" y="2579920"/>
            <a:ext cx="2813407" cy="3491232"/>
          </a:xfr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6AA080F8-BC18-4702-858A-5398BDDACA65}"/>
              </a:ext>
            </a:extLst>
          </p:cNvPr>
          <p:cNvSpPr txBox="1"/>
          <p:nvPr/>
        </p:nvSpPr>
        <p:spPr>
          <a:xfrm>
            <a:off x="103821" y="5325896"/>
            <a:ext cx="489517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上位３チームには会合予算を贈呈します。</a:t>
            </a:r>
            <a:endParaRPr kumimoji="1" lang="en-US" altLang="ja-JP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１日平均歩数</a:t>
            </a:r>
            <a:r>
              <a:rPr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8000</a:t>
            </a:r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歩以上全員がクリアしたチーム</a:t>
            </a:r>
            <a:endParaRPr lang="en-US" altLang="ja-JP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 に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は特別賞として</a:t>
            </a:r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健康関連商品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を贈呈します。</a:t>
            </a:r>
            <a:r>
              <a:rPr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</a:p>
          <a:p>
            <a:r>
              <a:rPr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エントリーされた方全員に５０周年記念グッズをプレゼント。</a:t>
            </a:r>
            <a:endParaRPr kumimoji="1" lang="en-US" altLang="ja-JP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94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38" y="783258"/>
            <a:ext cx="2374681" cy="156693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04800" y="1455754"/>
            <a:ext cx="535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①</a:t>
            </a:r>
            <a:r>
              <a:rPr kumimoji="1" lang="en-US" altLang="ja-JP" sz="1200" b="1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KENCO</a:t>
            </a:r>
            <a:r>
              <a:rPr kumimoji="1" lang="ja-JP" altLang="en-US" sz="1200" b="1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kumimoji="1" lang="en-US" altLang="ja-JP" sz="1200" b="1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SUPPORT</a:t>
            </a:r>
            <a:r>
              <a:rPr kumimoji="1" lang="ja-JP" altLang="en-US" sz="1200" b="1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kumimoji="1" lang="en-US" altLang="ja-JP" sz="1200" b="1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PROGRAM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</a:t>
            </a:r>
            <a:r>
              <a:rPr kumimoji="1" lang="en-US" altLang="ja-JP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Web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サイトへアクセス</a:t>
            </a:r>
            <a:endParaRPr lang="en-US" altLang="ja-JP" sz="1200" b="1" dirty="0">
              <a:solidFill>
                <a:schemeClr val="accent2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②「入会のご案内」メニューから管理者（代表者等）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の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メールアドレスを登録</a:t>
            </a:r>
            <a:endParaRPr lang="en-US" altLang="ja-JP" sz="1200" b="1" dirty="0">
              <a:solidFill>
                <a:schemeClr val="accent2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③メールが届きます</a:t>
            </a:r>
            <a:endParaRPr kumimoji="1" lang="ja-JP" altLang="en-US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04800" y="885048"/>
            <a:ext cx="1267219" cy="438718"/>
            <a:chOff x="215900" y="744716"/>
            <a:chExt cx="1511300" cy="523220"/>
          </a:xfrm>
        </p:grpSpPr>
        <p:sp>
          <p:nvSpPr>
            <p:cNvPr id="17" name="角丸四角形 16"/>
            <p:cNvSpPr/>
            <p:nvPr/>
          </p:nvSpPr>
          <p:spPr>
            <a:xfrm>
              <a:off x="215900" y="784151"/>
              <a:ext cx="1244600" cy="483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4800" y="74471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Step1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04800" y="2529791"/>
            <a:ext cx="6248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④届いたメールに記載の</a:t>
            </a:r>
            <a:r>
              <a: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URL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から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入会申込フォームへアクセス</a:t>
            </a:r>
            <a:endParaRPr lang="en-US" altLang="ja-JP" sz="1200" b="1" dirty="0">
              <a:solidFill>
                <a:schemeClr val="accent2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⑤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会員情報の登録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をお願いします</a:t>
            </a:r>
            <a:endParaRPr lang="en-US" altLang="ja-JP" sz="1200" b="1" dirty="0">
              <a:solidFill>
                <a:schemeClr val="accent2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⑥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メールが２通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届きます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　　●入会申込完了のお知らせと今後のお手続きについて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　　●ユーザ</a:t>
            </a:r>
            <a:r>
              <a:rPr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ID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およびパスワードのお知らせ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8392" y="954434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ユーザＩＤの発行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84" y="1001417"/>
            <a:ext cx="1588730" cy="34422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22934" y="1230155"/>
            <a:ext cx="2695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スマートフォンからも登録できます。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b="76695"/>
          <a:stretch/>
        </p:blipFill>
        <p:spPr>
          <a:xfrm>
            <a:off x="4983538" y="2465491"/>
            <a:ext cx="2449161" cy="80699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75" y="3740722"/>
            <a:ext cx="4208741" cy="63592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84686" y="4368677"/>
            <a:ext cx="4427014" cy="2616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大同コード（７桁）は</a:t>
            </a:r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必ず大同生命推進員に確認お願いいたします。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4997631" y="3500104"/>
            <a:ext cx="2437874" cy="1045772"/>
            <a:chOff x="4997631" y="3576410"/>
            <a:chExt cx="2437874" cy="1045772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4"/>
            <a:srcRect t="69659"/>
            <a:stretch/>
          </p:blipFill>
          <p:spPr>
            <a:xfrm>
              <a:off x="4997631" y="3576410"/>
              <a:ext cx="2437874" cy="1045772"/>
            </a:xfrm>
            <a:prstGeom prst="rect">
              <a:avLst/>
            </a:prstGeom>
          </p:spPr>
        </p:pic>
        <p:sp>
          <p:nvSpPr>
            <p:cNvPr id="31" name="角丸四角形 30"/>
            <p:cNvSpPr/>
            <p:nvPr/>
          </p:nvSpPr>
          <p:spPr>
            <a:xfrm>
              <a:off x="5152534" y="3922596"/>
              <a:ext cx="2205686" cy="2368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3998420" y="3896081"/>
            <a:ext cx="1110156" cy="156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/>
          <p:cNvSpPr/>
          <p:nvPr/>
        </p:nvSpPr>
        <p:spPr>
          <a:xfrm rot="16200000">
            <a:off x="3680314" y="3823625"/>
            <a:ext cx="365760" cy="28093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304800" y="4689442"/>
            <a:ext cx="1267219" cy="461665"/>
            <a:chOff x="215900" y="744716"/>
            <a:chExt cx="1511300" cy="550587"/>
          </a:xfrm>
        </p:grpSpPr>
        <p:sp>
          <p:nvSpPr>
            <p:cNvPr id="36" name="角丸四角形 35"/>
            <p:cNvSpPr/>
            <p:nvPr/>
          </p:nvSpPr>
          <p:spPr>
            <a:xfrm>
              <a:off x="215900" y="784151"/>
              <a:ext cx="1244600" cy="483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04800" y="744716"/>
              <a:ext cx="1422400" cy="55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Step2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348392" y="4758828"/>
            <a:ext cx="39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マイページログイン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79342" y="5161226"/>
            <a:ext cx="391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①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メールに記載のユーザ</a:t>
            </a:r>
            <a:r>
              <a:rPr kumimoji="1" lang="en-US" altLang="ja-JP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ID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・パスワードを使用して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、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マイページにログイン</a:t>
            </a:r>
            <a:endParaRPr lang="en-US" altLang="ja-JP" sz="1200" b="1" dirty="0">
              <a:solidFill>
                <a:schemeClr val="accent2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②</a:t>
            </a:r>
            <a:r>
              <a:rPr kumimoji="1" lang="ja-JP" altLang="en-US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初回ログイン後、パスワードを変更</a:t>
            </a:r>
            <a:r>
              <a:rPr kumimoji="1"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ください</a:t>
            </a:r>
            <a:endParaRPr kumimoji="1"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9342" y="5742186"/>
            <a:ext cx="450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従業員登録や健診表を登録される場合は、メール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「入会申込完了のお知</a:t>
            </a:r>
            <a:endParaRPr lang="en-US" altLang="ja-JP" sz="10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ら</a:t>
            </a:r>
            <a:r>
              <a:rPr lang="ja-JP" altLang="en-US" sz="1000" dirty="0" err="1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せと</a:t>
            </a:r>
            <a:r>
              <a:rPr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今後のお手続きについて</a:t>
            </a:r>
            <a:r>
              <a:rPr kumimoji="1" lang="ja-JP" altLang="en-US" sz="1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」をご確認のうえ、お手続きください。</a:t>
            </a:r>
            <a:endParaRPr kumimoji="1" lang="en-US" altLang="ja-JP" sz="10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37" y="4643596"/>
            <a:ext cx="2443685" cy="1610232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04800" y="6149511"/>
            <a:ext cx="7252478" cy="3041109"/>
            <a:chOff x="304800" y="7604469"/>
            <a:chExt cx="7252478" cy="3041109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265" y="9595056"/>
              <a:ext cx="2005542" cy="1050522"/>
            </a:xfrm>
            <a:prstGeom prst="rect">
              <a:avLst/>
            </a:prstGeom>
          </p:spPr>
        </p:pic>
        <p:sp>
          <p:nvSpPr>
            <p:cNvPr id="54" name="ホームベース 53"/>
            <p:cNvSpPr/>
            <p:nvPr/>
          </p:nvSpPr>
          <p:spPr>
            <a:xfrm>
              <a:off x="389612" y="10120088"/>
              <a:ext cx="5096788" cy="484421"/>
            </a:xfrm>
            <a:prstGeom prst="homePlate">
              <a:avLst>
                <a:gd name="adj" fmla="val 6627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スマートフォンのアプリダウンロードはこちらから</a:t>
              </a:r>
              <a:endParaRPr kumimoji="1" lang="en-US" altLang="ja-JP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lang="en-US" altLang="ja-JP" sz="1400" u="sng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※</a:t>
              </a:r>
              <a:r>
                <a:rPr lang="ja-JP" altLang="en-US" sz="1400" u="sng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アプリ登録の際は必ずＫＳＰに入会ください</a:t>
              </a:r>
              <a:endParaRPr kumimoji="1" lang="ja-JP" altLang="en-US" sz="1400" u="sng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grpSp>
          <p:nvGrpSpPr>
            <p:cNvPr id="55" name="グループ化 54"/>
            <p:cNvGrpSpPr/>
            <p:nvPr/>
          </p:nvGrpSpPr>
          <p:grpSpPr>
            <a:xfrm>
              <a:off x="304800" y="7604469"/>
              <a:ext cx="1267219" cy="461665"/>
              <a:chOff x="215900" y="744716"/>
              <a:chExt cx="1511300" cy="550587"/>
            </a:xfrm>
          </p:grpSpPr>
          <p:sp>
            <p:nvSpPr>
              <p:cNvPr id="56" name="角丸四角形 55"/>
              <p:cNvSpPr/>
              <p:nvPr/>
            </p:nvSpPr>
            <p:spPr>
              <a:xfrm>
                <a:off x="215900" y="784151"/>
                <a:ext cx="1244600" cy="48378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304800" y="744716"/>
                <a:ext cx="1422400" cy="55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chemeClr val="bg1"/>
                    </a:solidFill>
                  </a:rPr>
                  <a:t>Step3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テキスト ボックス 57"/>
            <p:cNvSpPr txBox="1"/>
            <p:nvPr/>
          </p:nvSpPr>
          <p:spPr>
            <a:xfrm>
              <a:off x="1348392" y="7673855"/>
              <a:ext cx="392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ＫＳＰアプリの設定（スマホ）</a:t>
              </a:r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85" y="8234062"/>
              <a:ext cx="1036189" cy="184211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60" name="直線矢印コネクタ 59"/>
            <p:cNvCxnSpPr/>
            <p:nvPr/>
          </p:nvCxnSpPr>
          <p:spPr>
            <a:xfrm flipH="1">
              <a:off x="1406945" y="8473640"/>
              <a:ext cx="392223" cy="89114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1696554" y="7984690"/>
              <a:ext cx="2175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①</a:t>
              </a:r>
              <a:r>
                <a:rPr kumimoji="1"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タップ！</a:t>
              </a:r>
              <a:endParaRPr lang="en-US" altLang="ja-JP" sz="1200" b="1" dirty="0">
                <a:solidFill>
                  <a:schemeClr val="accent2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kumimoji="1"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②</a:t>
              </a:r>
              <a:r>
                <a:rPr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ユーザ</a:t>
              </a:r>
              <a:r>
                <a:rPr lang="en-US" altLang="ja-JP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ID</a:t>
              </a:r>
              <a:r>
                <a:rPr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・パスワードを</a:t>
              </a:r>
              <a:endParaRPr lang="en-US" altLang="ja-JP" sz="1200" u="sng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</a:t>
              </a:r>
              <a:r>
                <a:rPr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使用して</a:t>
              </a:r>
              <a:r>
                <a:rPr lang="en-US" altLang="ja-JP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KSP</a:t>
              </a:r>
              <a:r>
                <a:rPr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にログイン！</a:t>
              </a:r>
              <a:endPara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9774" y="9292175"/>
              <a:ext cx="1485163" cy="680700"/>
            </a:xfrm>
            <a:prstGeom prst="rect">
              <a:avLst/>
            </a:prstGeom>
          </p:spPr>
        </p:pic>
        <p:sp>
          <p:nvSpPr>
            <p:cNvPr id="64" name="テキスト ボックス 63"/>
            <p:cNvSpPr txBox="1"/>
            <p:nvPr/>
          </p:nvSpPr>
          <p:spPr>
            <a:xfrm>
              <a:off x="1776750" y="8987222"/>
              <a:ext cx="2640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FF0000"/>
                  </a:solidFill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★連携できたら表示が変わります。</a:t>
              </a:r>
              <a:endParaRPr kumimoji="1" lang="en-US" altLang="ja-JP" sz="1100" dirty="0">
                <a:solidFill>
                  <a:srgbClr val="FF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>
              <a:off x="1422934" y="9423053"/>
              <a:ext cx="85079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84565" y="7919265"/>
              <a:ext cx="303563" cy="298667"/>
            </a:xfrm>
            <a:prstGeom prst="rect">
              <a:avLst/>
            </a:prstGeom>
          </p:spPr>
        </p:pic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7011" y="8229363"/>
              <a:ext cx="1017030" cy="180805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5247322" y="8775943"/>
              <a:ext cx="2309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④</a:t>
              </a:r>
              <a:r>
                <a:rPr kumimoji="1"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歩数の計測機</a:t>
              </a:r>
              <a:r>
                <a:rPr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器を選択</a:t>
              </a:r>
              <a:endPara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247322" y="8268353"/>
              <a:ext cx="2004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⑤</a:t>
              </a:r>
              <a:r>
                <a:rPr kumimoji="1"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ニックネーム</a:t>
              </a:r>
              <a:r>
                <a:rPr lang="ja-JP" altLang="en-US" sz="1200" u="sng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等を設定</a:t>
              </a:r>
              <a:endPara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454301" y="8312322"/>
              <a:ext cx="164824" cy="1648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883244" y="7984690"/>
              <a:ext cx="2175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③画面左上の　　をタップ</a:t>
              </a:r>
              <a:endPara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 flipH="1">
              <a:off x="4713027" y="8473640"/>
              <a:ext cx="527416" cy="29077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flipH="1">
              <a:off x="4697652" y="8928644"/>
              <a:ext cx="572848" cy="1804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正方形/長方形 83"/>
          <p:cNvSpPr/>
          <p:nvPr/>
        </p:nvSpPr>
        <p:spPr>
          <a:xfrm>
            <a:off x="0" y="-12794"/>
            <a:ext cx="7557278" cy="530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KENCO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SUPPORT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PROGRAM(KSP)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の登録～キャンペーンエントリー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89612" y="9202715"/>
            <a:ext cx="7119459" cy="1513292"/>
            <a:chOff x="304800" y="6383829"/>
            <a:chExt cx="7119459" cy="1513292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04800" y="6383829"/>
              <a:ext cx="1267219" cy="461665"/>
              <a:chOff x="215900" y="744716"/>
              <a:chExt cx="1511300" cy="550587"/>
            </a:xfrm>
          </p:grpSpPr>
          <p:sp>
            <p:nvSpPr>
              <p:cNvPr id="40" name="角丸四角形 39"/>
              <p:cNvSpPr/>
              <p:nvPr/>
            </p:nvSpPr>
            <p:spPr>
              <a:xfrm>
                <a:off x="215900" y="784151"/>
                <a:ext cx="1244600" cy="48378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04800" y="744716"/>
                <a:ext cx="1422400" cy="55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chemeClr val="bg1"/>
                    </a:solidFill>
                  </a:rPr>
                  <a:t>Step4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1348392" y="6453215"/>
              <a:ext cx="392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キャンペーンエントリー</a:t>
              </a:r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9912" y="6415357"/>
              <a:ext cx="3234347" cy="1481764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449829" y="6986868"/>
              <a:ext cx="4261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①マイページ（トップページ）のバナーから</a:t>
              </a:r>
              <a:endParaRPr kumimoji="1"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</a:t>
              </a:r>
              <a:r>
                <a:rPr lang="ja-JP" altLang="en-US" sz="1200" u="sng" dirty="0">
                  <a:solidFill>
                    <a:srgbClr val="FF0000"/>
                  </a:solidFill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ウォーキングキャンペーン</a:t>
              </a:r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のページに遷移</a:t>
              </a:r>
              <a:endParaRPr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  <a:p>
              <a:r>
                <a:rPr lang="ja-JP" altLang="en-US" sz="12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　し、エントリー！</a:t>
              </a:r>
              <a:endParaRPr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379341" y="6808771"/>
              <a:ext cx="37387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※</a:t>
              </a:r>
              <a:r>
                <a:rPr kumimoji="1" lang="ja-JP" altLang="en-US" sz="105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スマートフォンＫＳＰアプリからもエントリーできます。</a:t>
              </a:r>
              <a:endParaRPr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-1" y="565058"/>
            <a:ext cx="743550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14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前回参加いただいた方は</a:t>
            </a:r>
            <a:r>
              <a:rPr kumimoji="1" lang="ja-JP" altLang="en-US" sz="1400" b="1" dirty="0">
                <a:solidFill>
                  <a:srgbClr val="FF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キャンペーンエントリー</a:t>
            </a:r>
            <a:r>
              <a:rPr kumimoji="1" lang="ja-JP" altLang="en-US" sz="14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から実施ください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9697" y="516976"/>
            <a:ext cx="860657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チラシ（飲食店用・忘年会）</Template>
  <TotalTime>831</TotalTime>
  <Words>265</Words>
  <Application>Microsoft Office PowerPoint</Application>
  <PresentationFormat>ユーザー設定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UDP明朝 Medium</vt:lpstr>
      <vt:lpstr>BIZ UDゴシック</vt:lpstr>
      <vt:lpstr>HGP創英角ｺﾞｼｯｸUB</vt:lpstr>
      <vt:lpstr>HGSｺﾞｼｯｸM</vt:lpstr>
      <vt:lpstr>HGS創英角ｺﾞｼｯｸUB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tokui tadateru</dc:creator>
  <cp:lastModifiedBy>arai</cp:lastModifiedBy>
  <cp:revision>53</cp:revision>
  <cp:lastPrinted>2021-09-24T01:10:28Z</cp:lastPrinted>
  <dcterms:created xsi:type="dcterms:W3CDTF">2021-08-19T21:21:13Z</dcterms:created>
  <dcterms:modified xsi:type="dcterms:W3CDTF">2021-09-24T01:10:40Z</dcterms:modified>
</cp:coreProperties>
</file>